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687"/>
  </p:normalViewPr>
  <p:slideViewPr>
    <p:cSldViewPr snapToGrid="0">
      <p:cViewPr varScale="1">
        <p:scale>
          <a:sx n="104" d="100"/>
          <a:sy n="104" d="100"/>
        </p:scale>
        <p:origin x="8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C25C3B2-ED27-4AE4-9B3D-52D1631862CB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030C087-2C8D-4628-9012-E2E67EEC8608}">
      <dgm:prSet/>
      <dgm:spPr/>
      <dgm:t>
        <a:bodyPr/>
        <a:lstStyle/>
        <a:p>
          <a:r>
            <a:rPr lang="en-US"/>
            <a:t>Solving a game I played with friends when I was a kid with the knowledge I learned in graduate school</a:t>
          </a:r>
        </a:p>
      </dgm:t>
    </dgm:pt>
    <dgm:pt modelId="{3A4BDD74-8DE8-4840-A15F-EF393B965833}" type="parTrans" cxnId="{B833971C-9328-4472-9112-D02630522AB2}">
      <dgm:prSet/>
      <dgm:spPr/>
      <dgm:t>
        <a:bodyPr/>
        <a:lstStyle/>
        <a:p>
          <a:endParaRPr lang="en-US"/>
        </a:p>
      </dgm:t>
    </dgm:pt>
    <dgm:pt modelId="{8E5BA56A-99F0-40B6-AB4D-C28DBE759B13}" type="sibTrans" cxnId="{B833971C-9328-4472-9112-D02630522AB2}">
      <dgm:prSet/>
      <dgm:spPr/>
      <dgm:t>
        <a:bodyPr/>
        <a:lstStyle/>
        <a:p>
          <a:endParaRPr lang="en-US"/>
        </a:p>
      </dgm:t>
    </dgm:pt>
    <dgm:pt modelId="{33D6D4EA-5875-409A-AACD-9D27A047036B}">
      <dgm:prSet/>
      <dgm:spPr/>
      <dgm:t>
        <a:bodyPr/>
        <a:lstStyle/>
        <a:p>
          <a:r>
            <a:rPr lang="en-US"/>
            <a:t>More complicated than RPS, but not over complicated</a:t>
          </a:r>
        </a:p>
      </dgm:t>
    </dgm:pt>
    <dgm:pt modelId="{1BCF4318-D7D3-41BB-9082-870C53F2B28A}" type="parTrans" cxnId="{3ED3015F-8490-48A5-9EF7-F58F64684A5E}">
      <dgm:prSet/>
      <dgm:spPr/>
      <dgm:t>
        <a:bodyPr/>
        <a:lstStyle/>
        <a:p>
          <a:endParaRPr lang="en-US"/>
        </a:p>
      </dgm:t>
    </dgm:pt>
    <dgm:pt modelId="{B3AED741-868A-411F-B4AF-B718F10CCECB}" type="sibTrans" cxnId="{3ED3015F-8490-48A5-9EF7-F58F64684A5E}">
      <dgm:prSet/>
      <dgm:spPr/>
      <dgm:t>
        <a:bodyPr/>
        <a:lstStyle/>
        <a:p>
          <a:endParaRPr lang="en-US"/>
        </a:p>
      </dgm:t>
    </dgm:pt>
    <dgm:pt modelId="{C1DA39C8-D910-405C-A3FE-976FB0EEA9D5}">
      <dgm:prSet/>
      <dgm:spPr/>
      <dgm:t>
        <a:bodyPr/>
        <a:lstStyle/>
        <a:p>
          <a:r>
            <a:rPr lang="en-US"/>
            <a:t>Two agent, each agent can make the 5 following actions: Store an energy(start 0 and max 2); make a small attack consuming 1 energy; make a big attack consuming 2 energy; defend from small attack; defend from big attack. Two agents act simultaneously. </a:t>
          </a:r>
        </a:p>
      </dgm:t>
    </dgm:pt>
    <dgm:pt modelId="{3EE2CE1F-D760-4DD7-8DD3-F44D13F57C20}" type="parTrans" cxnId="{CBFCA235-E09C-49A9-9131-9E813213B9CF}">
      <dgm:prSet/>
      <dgm:spPr/>
      <dgm:t>
        <a:bodyPr/>
        <a:lstStyle/>
        <a:p>
          <a:endParaRPr lang="en-US"/>
        </a:p>
      </dgm:t>
    </dgm:pt>
    <dgm:pt modelId="{2304C8E0-44F5-417B-BC40-DF80292D20F5}" type="sibTrans" cxnId="{CBFCA235-E09C-49A9-9131-9E813213B9CF}">
      <dgm:prSet/>
      <dgm:spPr/>
      <dgm:t>
        <a:bodyPr/>
        <a:lstStyle/>
        <a:p>
          <a:endParaRPr lang="en-US"/>
        </a:p>
      </dgm:t>
    </dgm:pt>
    <dgm:pt modelId="{EFA0854E-CB96-4B17-9656-1FF82098BEC8}">
      <dgm:prSet/>
      <dgm:spPr/>
      <dgm:t>
        <a:bodyPr/>
        <a:lstStyle/>
        <a:p>
          <a:r>
            <a:rPr lang="en-US"/>
            <a:t>Key note: big attack defense can not block small attack; If both agent attack at the same time, either they cancelled out or the one with bigger energy attack wins. </a:t>
          </a:r>
        </a:p>
      </dgm:t>
    </dgm:pt>
    <dgm:pt modelId="{D4B65A15-676B-4E57-9E32-A6490B59CA17}" type="parTrans" cxnId="{9864D9ED-2143-44F0-B32D-0689AAADFBAD}">
      <dgm:prSet/>
      <dgm:spPr/>
      <dgm:t>
        <a:bodyPr/>
        <a:lstStyle/>
        <a:p>
          <a:endParaRPr lang="en-US"/>
        </a:p>
      </dgm:t>
    </dgm:pt>
    <dgm:pt modelId="{F4C5370F-5142-44B3-873B-60EBAA3EAFB0}" type="sibTrans" cxnId="{9864D9ED-2143-44F0-B32D-0689AAADFBAD}">
      <dgm:prSet/>
      <dgm:spPr/>
      <dgm:t>
        <a:bodyPr/>
        <a:lstStyle/>
        <a:p>
          <a:endParaRPr lang="en-US"/>
        </a:p>
      </dgm:t>
    </dgm:pt>
    <dgm:pt modelId="{B3208086-6FC5-DF4F-9F99-8808A497349A}" type="pres">
      <dgm:prSet presAssocID="{CC25C3B2-ED27-4AE4-9B3D-52D1631862CB}" presName="linear" presStyleCnt="0">
        <dgm:presLayoutVars>
          <dgm:animLvl val="lvl"/>
          <dgm:resizeHandles val="exact"/>
        </dgm:presLayoutVars>
      </dgm:prSet>
      <dgm:spPr/>
    </dgm:pt>
    <dgm:pt modelId="{49ACFA33-FE97-D64F-A6EA-571FD2AA3D08}" type="pres">
      <dgm:prSet presAssocID="{0030C087-2C8D-4628-9012-E2E67EEC860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11CD877-3566-0B44-A45B-0873802B4125}" type="pres">
      <dgm:prSet presAssocID="{8E5BA56A-99F0-40B6-AB4D-C28DBE759B13}" presName="spacer" presStyleCnt="0"/>
      <dgm:spPr/>
    </dgm:pt>
    <dgm:pt modelId="{90888962-2C96-944F-AF03-D27CDAA4C198}" type="pres">
      <dgm:prSet presAssocID="{33D6D4EA-5875-409A-AACD-9D27A047036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C4D0293-33E5-B54F-9603-26EC4BD9C1EB}" type="pres">
      <dgm:prSet presAssocID="{B3AED741-868A-411F-B4AF-B718F10CCECB}" presName="spacer" presStyleCnt="0"/>
      <dgm:spPr/>
    </dgm:pt>
    <dgm:pt modelId="{190B6A01-DBD5-5B4C-A54E-6ED5B963AB83}" type="pres">
      <dgm:prSet presAssocID="{C1DA39C8-D910-405C-A3FE-976FB0EEA9D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4E61AE04-AA21-7A45-BE4E-76FF4063B7C7}" type="pres">
      <dgm:prSet presAssocID="{2304C8E0-44F5-417B-BC40-DF80292D20F5}" presName="spacer" presStyleCnt="0"/>
      <dgm:spPr/>
    </dgm:pt>
    <dgm:pt modelId="{E4C9EEC7-48BD-934F-94F1-E139E4FAE9D3}" type="pres">
      <dgm:prSet presAssocID="{EFA0854E-CB96-4B17-9656-1FF82098BEC8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B833971C-9328-4472-9112-D02630522AB2}" srcId="{CC25C3B2-ED27-4AE4-9B3D-52D1631862CB}" destId="{0030C087-2C8D-4628-9012-E2E67EEC8608}" srcOrd="0" destOrd="0" parTransId="{3A4BDD74-8DE8-4840-A15F-EF393B965833}" sibTransId="{8E5BA56A-99F0-40B6-AB4D-C28DBE759B13}"/>
    <dgm:cxn modelId="{CBFCA235-E09C-49A9-9131-9E813213B9CF}" srcId="{CC25C3B2-ED27-4AE4-9B3D-52D1631862CB}" destId="{C1DA39C8-D910-405C-A3FE-976FB0EEA9D5}" srcOrd="2" destOrd="0" parTransId="{3EE2CE1F-D760-4DD7-8DD3-F44D13F57C20}" sibTransId="{2304C8E0-44F5-417B-BC40-DF80292D20F5}"/>
    <dgm:cxn modelId="{658A0951-B5FD-BF40-935F-FE04CF2BDE49}" type="presOf" srcId="{C1DA39C8-D910-405C-A3FE-976FB0EEA9D5}" destId="{190B6A01-DBD5-5B4C-A54E-6ED5B963AB83}" srcOrd="0" destOrd="0" presId="urn:microsoft.com/office/officeart/2005/8/layout/vList2"/>
    <dgm:cxn modelId="{A95EBF5A-1B8C-4B41-95E6-58BC575D4799}" type="presOf" srcId="{EFA0854E-CB96-4B17-9656-1FF82098BEC8}" destId="{E4C9EEC7-48BD-934F-94F1-E139E4FAE9D3}" srcOrd="0" destOrd="0" presId="urn:microsoft.com/office/officeart/2005/8/layout/vList2"/>
    <dgm:cxn modelId="{3ED3015F-8490-48A5-9EF7-F58F64684A5E}" srcId="{CC25C3B2-ED27-4AE4-9B3D-52D1631862CB}" destId="{33D6D4EA-5875-409A-AACD-9D27A047036B}" srcOrd="1" destOrd="0" parTransId="{1BCF4318-D7D3-41BB-9082-870C53F2B28A}" sibTransId="{B3AED741-868A-411F-B4AF-B718F10CCECB}"/>
    <dgm:cxn modelId="{F869B664-1AF5-8D47-A4FA-5EFD14446BF2}" type="presOf" srcId="{0030C087-2C8D-4628-9012-E2E67EEC8608}" destId="{49ACFA33-FE97-D64F-A6EA-571FD2AA3D08}" srcOrd="0" destOrd="0" presId="urn:microsoft.com/office/officeart/2005/8/layout/vList2"/>
    <dgm:cxn modelId="{8E86AAE9-6DAB-2442-AF9E-AEDF74AEC616}" type="presOf" srcId="{33D6D4EA-5875-409A-AACD-9D27A047036B}" destId="{90888962-2C96-944F-AF03-D27CDAA4C198}" srcOrd="0" destOrd="0" presId="urn:microsoft.com/office/officeart/2005/8/layout/vList2"/>
    <dgm:cxn modelId="{9864D9ED-2143-44F0-B32D-0689AAADFBAD}" srcId="{CC25C3B2-ED27-4AE4-9B3D-52D1631862CB}" destId="{EFA0854E-CB96-4B17-9656-1FF82098BEC8}" srcOrd="3" destOrd="0" parTransId="{D4B65A15-676B-4E57-9E32-A6490B59CA17}" sibTransId="{F4C5370F-5142-44B3-873B-60EBAA3EAFB0}"/>
    <dgm:cxn modelId="{86C349F3-FBA9-0B43-A7EA-61CF9FC1C630}" type="presOf" srcId="{CC25C3B2-ED27-4AE4-9B3D-52D1631862CB}" destId="{B3208086-6FC5-DF4F-9F99-8808A497349A}" srcOrd="0" destOrd="0" presId="urn:microsoft.com/office/officeart/2005/8/layout/vList2"/>
    <dgm:cxn modelId="{87998FD4-EC37-C044-9132-8809115C4D6C}" type="presParOf" srcId="{B3208086-6FC5-DF4F-9F99-8808A497349A}" destId="{49ACFA33-FE97-D64F-A6EA-571FD2AA3D08}" srcOrd="0" destOrd="0" presId="urn:microsoft.com/office/officeart/2005/8/layout/vList2"/>
    <dgm:cxn modelId="{8A82E949-22E4-4B4E-A96E-A8B63B378F41}" type="presParOf" srcId="{B3208086-6FC5-DF4F-9F99-8808A497349A}" destId="{E11CD877-3566-0B44-A45B-0873802B4125}" srcOrd="1" destOrd="0" presId="urn:microsoft.com/office/officeart/2005/8/layout/vList2"/>
    <dgm:cxn modelId="{DEB9354E-8004-4F44-8D50-63F358BC5C77}" type="presParOf" srcId="{B3208086-6FC5-DF4F-9F99-8808A497349A}" destId="{90888962-2C96-944F-AF03-D27CDAA4C198}" srcOrd="2" destOrd="0" presId="urn:microsoft.com/office/officeart/2005/8/layout/vList2"/>
    <dgm:cxn modelId="{0AE2005D-2D84-BD44-ADCA-E57C97CD9935}" type="presParOf" srcId="{B3208086-6FC5-DF4F-9F99-8808A497349A}" destId="{6C4D0293-33E5-B54F-9603-26EC4BD9C1EB}" srcOrd="3" destOrd="0" presId="urn:microsoft.com/office/officeart/2005/8/layout/vList2"/>
    <dgm:cxn modelId="{91907DBC-C245-944C-8F98-66013ADDC90B}" type="presParOf" srcId="{B3208086-6FC5-DF4F-9F99-8808A497349A}" destId="{190B6A01-DBD5-5B4C-A54E-6ED5B963AB83}" srcOrd="4" destOrd="0" presId="urn:microsoft.com/office/officeart/2005/8/layout/vList2"/>
    <dgm:cxn modelId="{D20BC6B9-0548-614F-9977-1AD49AC7A6B9}" type="presParOf" srcId="{B3208086-6FC5-DF4F-9F99-8808A497349A}" destId="{4E61AE04-AA21-7A45-BE4E-76FF4063B7C7}" srcOrd="5" destOrd="0" presId="urn:microsoft.com/office/officeart/2005/8/layout/vList2"/>
    <dgm:cxn modelId="{F8D75217-9237-294F-BE96-A5BCF0B40BD6}" type="presParOf" srcId="{B3208086-6FC5-DF4F-9F99-8808A497349A}" destId="{E4C9EEC7-48BD-934F-94F1-E139E4FAE9D3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ACFA33-FE97-D64F-A6EA-571FD2AA3D08}">
      <dsp:nvSpPr>
        <dsp:cNvPr id="0" name=""/>
        <dsp:cNvSpPr/>
      </dsp:nvSpPr>
      <dsp:spPr>
        <a:xfrm>
          <a:off x="0" y="244343"/>
          <a:ext cx="6666833" cy="1204588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Solving a game I played with friends when I was a kid with the knowledge I learned in graduate school</a:t>
          </a:r>
        </a:p>
      </dsp:txBody>
      <dsp:txXfrm>
        <a:off x="58803" y="303146"/>
        <a:ext cx="6549227" cy="1086982"/>
      </dsp:txXfrm>
    </dsp:sp>
    <dsp:sp modelId="{90888962-2C96-944F-AF03-D27CDAA4C198}">
      <dsp:nvSpPr>
        <dsp:cNvPr id="0" name=""/>
        <dsp:cNvSpPr/>
      </dsp:nvSpPr>
      <dsp:spPr>
        <a:xfrm>
          <a:off x="0" y="1497891"/>
          <a:ext cx="6666833" cy="1204588"/>
        </a:xfrm>
        <a:prstGeom prst="roundRect">
          <a:avLst/>
        </a:prstGeom>
        <a:gradFill rotWithShape="0">
          <a:gsLst>
            <a:gs pos="0">
              <a:schemeClr val="accent2">
                <a:hueOff val="2147871"/>
                <a:satOff val="-6164"/>
                <a:lumOff val="-987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2147871"/>
                <a:satOff val="-6164"/>
                <a:lumOff val="-987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2147871"/>
                <a:satOff val="-6164"/>
                <a:lumOff val="-987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More complicated than RPS, but not over complicated</a:t>
          </a:r>
        </a:p>
      </dsp:txBody>
      <dsp:txXfrm>
        <a:off x="58803" y="1556694"/>
        <a:ext cx="6549227" cy="1086982"/>
      </dsp:txXfrm>
    </dsp:sp>
    <dsp:sp modelId="{190B6A01-DBD5-5B4C-A54E-6ED5B963AB83}">
      <dsp:nvSpPr>
        <dsp:cNvPr id="0" name=""/>
        <dsp:cNvSpPr/>
      </dsp:nvSpPr>
      <dsp:spPr>
        <a:xfrm>
          <a:off x="0" y="2751439"/>
          <a:ext cx="6666833" cy="1204588"/>
        </a:xfrm>
        <a:prstGeom prst="roundRect">
          <a:avLst/>
        </a:prstGeom>
        <a:gradFill rotWithShape="0">
          <a:gsLst>
            <a:gs pos="0">
              <a:schemeClr val="accent2">
                <a:hueOff val="4295743"/>
                <a:satOff val="-12329"/>
                <a:lumOff val="-1973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4295743"/>
                <a:satOff val="-12329"/>
                <a:lumOff val="-1973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4295743"/>
                <a:satOff val="-12329"/>
                <a:lumOff val="-1973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Two agent, each agent can make the 5 following actions: Store an energy(start 0 and max 2); make a small attack consuming 1 energy; make a big attack consuming 2 energy; defend from small attack; defend from big attack. Two agents act simultaneously. </a:t>
          </a:r>
        </a:p>
      </dsp:txBody>
      <dsp:txXfrm>
        <a:off x="58803" y="2810242"/>
        <a:ext cx="6549227" cy="1086982"/>
      </dsp:txXfrm>
    </dsp:sp>
    <dsp:sp modelId="{E4C9EEC7-48BD-934F-94F1-E139E4FAE9D3}">
      <dsp:nvSpPr>
        <dsp:cNvPr id="0" name=""/>
        <dsp:cNvSpPr/>
      </dsp:nvSpPr>
      <dsp:spPr>
        <a:xfrm>
          <a:off x="0" y="4004988"/>
          <a:ext cx="6666833" cy="1204588"/>
        </a:xfrm>
        <a:prstGeom prst="round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Key note: big attack defense can not block small attack; If both agent attack at the same time, either they cancelled out or the one with bigger energy attack wins. </a:t>
          </a:r>
        </a:p>
      </dsp:txBody>
      <dsp:txXfrm>
        <a:off x="58803" y="4063791"/>
        <a:ext cx="6549227" cy="10869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EA11A-E855-274F-54A5-E2FE056B5C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0E3BD3-6BE8-9EA4-627E-13B8513CC1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FC96E2-169E-69B0-E341-15A181744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4FB2D-90AD-DD49-AC41-CF6663C120DF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19FC6A-1399-3B5F-5BEA-4AEF131C0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8ADB09-0EA8-41A0-003B-ED00E9566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306A7-00B8-3240-9D41-8B624BC30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908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C826E-338A-70E8-0BB0-A454794F3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7EDA8A-92AC-1582-5C7F-D54A728123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7DC36-6867-0DBD-4215-916E3AEF2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4FB2D-90AD-DD49-AC41-CF6663C120DF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F8EB9-2126-EACF-454B-11E985F5B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829D76-F0E9-B62F-6F6F-95E4B7402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306A7-00B8-3240-9D41-8B624BC30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159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C81748-0BB4-9979-D523-9F45DE340A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A11E9E-F592-E91E-C76A-53DF90185F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01A9C-BE4E-694E-5BEE-59E66930E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4FB2D-90AD-DD49-AC41-CF6663C120DF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90B001-C287-EE40-8AD0-2E7C8C520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047C96-0B09-A9B2-E267-A6F6746E2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306A7-00B8-3240-9D41-8B624BC30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204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CC0DB-F2C3-690C-58E4-6E8185932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4D8FA-EEAD-CF5F-9B03-037A6EBE36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86DEFE-AEFA-97DF-83A6-E8597E394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4FB2D-90AD-DD49-AC41-CF6663C120DF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94096-5620-C7B5-0B77-40E428975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68BDB3-36C4-E172-5A17-3BD3EA181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306A7-00B8-3240-9D41-8B624BC30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22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2CCA-6948-A868-5727-CF7534459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354C1-65D8-8527-5188-87E448E1D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3C4C9-1690-6519-D9B8-5AD4B92DE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4FB2D-90AD-DD49-AC41-CF6663C120DF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54860F-453E-8D28-BAED-1CAED340F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87986-BEF4-9AA2-64F0-7A453EFA4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306A7-00B8-3240-9D41-8B624BC30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654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6E7B2-97CE-CD05-EEAE-AD97F4BBF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B4A64-9003-F9A6-DB61-250BFC2A6B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71B38C-E1AB-D19B-BC6A-CA35827772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1F6BA8-FC44-846A-839C-9DF8C1D23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4FB2D-90AD-DD49-AC41-CF6663C120DF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E1155F-4A67-696F-B003-1F84BEF25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41AD98-CBA4-2CBE-8B37-F3BD7249B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306A7-00B8-3240-9D41-8B624BC30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043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E5E94-FA0E-5D4C-C74F-4BD93936F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507F2-E08A-F0F0-1427-2DE3704600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41110B-C283-C465-437E-6F38614A29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845224-CEE6-77A6-9C17-AF18A2D0CD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7252FF-D1D9-DCD5-B36F-4E66DC623A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A10474-128B-A211-C584-646BAB77C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4FB2D-90AD-DD49-AC41-CF6663C120DF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D4ABD5-44BB-F1FB-E6F2-8C2F8CA7E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81A84F-9A52-53BF-2855-19E868E9A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306A7-00B8-3240-9D41-8B624BC30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908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AA4DA-238D-D028-F44E-06CF2CD5A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F98824-FD33-E036-352E-5C803AEFD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4FB2D-90AD-DD49-AC41-CF6663C120DF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C4A820-5169-7F68-2B91-03D1C6577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C7C94B-6371-8EEB-056A-A660C020F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306A7-00B8-3240-9D41-8B624BC30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087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074164-1976-332C-AB26-15334DB97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4FB2D-90AD-DD49-AC41-CF6663C120DF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166979-897C-4425-45F6-9F0618DF2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2D2010-2429-1B0A-A40D-0BB3FD342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306A7-00B8-3240-9D41-8B624BC30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951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214D4-E122-AF3A-01FB-6CF3A3D36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0EC53-A6FA-11A3-528D-14A409A8C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C55CBB-F9F5-801D-3FB2-F60CA5B17D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9CCA1A-EA99-083C-B5B7-7211FF879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4FB2D-90AD-DD49-AC41-CF6663C120DF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3655DE-231C-10DE-EBB2-15EF38F29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1ECC6E-30F3-B457-0DFA-93F99F3F0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306A7-00B8-3240-9D41-8B624BC30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544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995DC-0D99-F45D-4DE2-B3C1DA17F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EEA8FA-DFD6-F093-82A3-4C64EF7153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576767-86F3-D1BA-A703-A53BEAD493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9A4854-8FAD-E469-CE45-40D441285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4FB2D-90AD-DD49-AC41-CF6663C120DF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32191D-FAFA-DBE0-8336-E2B6388EA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B5A410-8D4C-9118-787C-DB6ED34A3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306A7-00B8-3240-9D41-8B624BC30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380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4FDE33-27E8-8E83-D72A-AD1655EF8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24A4CB-CA3A-FB70-2345-43B9CA6714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03083-08AF-7B1F-63EB-9C97966A5D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E64FB2D-90AD-DD49-AC41-CF6663C120DF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34EB70-B0C1-4242-4029-4B4E3CD871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B74C4-34FB-8B07-FF33-2AA46FDC1D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22306A7-00B8-3240-9D41-8B624BC30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951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ice and pins on a board game">
            <a:extLst>
              <a:ext uri="{FF2B5EF4-FFF2-40B4-BE49-F238E27FC236}">
                <a16:creationId xmlns:a16="http://schemas.microsoft.com/office/drawing/2014/main" id="{35A29A49-5680-CBEB-C6DC-CD414215FA8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5413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7FEA2E7-2228-99DF-D79D-7F67230F2A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Solving a Zero-Sum Energy Combat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07FA59-0691-DA7D-4E83-F5668D280B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Zeyu Liang</a:t>
            </a:r>
          </a:p>
        </p:txBody>
      </p:sp>
    </p:spTree>
    <p:extLst>
      <p:ext uri="{BB962C8B-B14F-4D97-AF65-F5344CB8AC3E}">
        <p14:creationId xmlns:p14="http://schemas.microsoft.com/office/powerpoint/2010/main" val="24460063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C1E5815-D54C-487F-A054-6D4930ADE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artoon characters fighting each other&#10;&#10;Description automatically generated">
            <a:extLst>
              <a:ext uri="{FF2B5EF4-FFF2-40B4-BE49-F238E27FC236}">
                <a16:creationId xmlns:a16="http://schemas.microsoft.com/office/drawing/2014/main" id="{6B039CAB-F759-BCE8-6F91-6D3CD0D9BB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9684" y="-37204"/>
            <a:ext cx="10400564" cy="6942375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208496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765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C1E5815-D54C-487F-A054-6D4930ADE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artoon characters with horns and horns standing on a grass field&#10;&#10;Description automatically generated">
            <a:extLst>
              <a:ext uri="{FF2B5EF4-FFF2-40B4-BE49-F238E27FC236}">
                <a16:creationId xmlns:a16="http://schemas.microsoft.com/office/drawing/2014/main" id="{6809DAFA-0FA2-18F6-DD27-DE8942AAB0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5718" y="0"/>
            <a:ext cx="10400564" cy="6942375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208496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258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0D80F3-65EC-77F8-C19A-2A569A9E4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Self-Play Q-Learning</a:t>
            </a:r>
          </a:p>
        </p:txBody>
      </p:sp>
      <p:pic>
        <p:nvPicPr>
          <p:cNvPr id="5" name="Content Placeholder 4" descr="A screenshot of a math program&#10;&#10;Description automatically generated">
            <a:extLst>
              <a:ext uri="{FF2B5EF4-FFF2-40B4-BE49-F238E27FC236}">
                <a16:creationId xmlns:a16="http://schemas.microsoft.com/office/drawing/2014/main" id="{5518D3A0-639A-6F5B-6310-3D6F3AD37D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38714" y="418193"/>
            <a:ext cx="7669036" cy="5675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6076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43848B-32C9-AD26-791A-29CA9FF4E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Greedy vs Mixed Policy</a:t>
            </a:r>
          </a:p>
        </p:txBody>
      </p:sp>
      <p:pic>
        <p:nvPicPr>
          <p:cNvPr id="5" name="Content Placeholder 4" descr="A graph with lines and numbers&#10;&#10;Description automatically generated with medium confidence">
            <a:extLst>
              <a:ext uri="{FF2B5EF4-FFF2-40B4-BE49-F238E27FC236}">
                <a16:creationId xmlns:a16="http://schemas.microsoft.com/office/drawing/2014/main" id="{41FCBC31-1480-7F59-DF33-95EBB66EBE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054591"/>
            <a:ext cx="6780700" cy="47464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90DF89-23B4-A602-48F3-EB336BBF2D18}"/>
              </a:ext>
            </a:extLst>
          </p:cNvPr>
          <p:cNvSpPr txBox="1"/>
          <p:nvPr/>
        </p:nvSpPr>
        <p:spPr>
          <a:xfrm>
            <a:off x="1028700" y="5312229"/>
            <a:ext cx="2498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Greedy wins 72.4% of the time</a:t>
            </a:r>
          </a:p>
        </p:txBody>
      </p:sp>
    </p:spTree>
    <p:extLst>
      <p:ext uri="{BB962C8B-B14F-4D97-AF65-F5344CB8AC3E}">
        <p14:creationId xmlns:p14="http://schemas.microsoft.com/office/powerpoint/2010/main" val="2934040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5D8C09-5B97-C87C-1522-E422FD617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Opponent Modeling</a:t>
            </a:r>
          </a:p>
        </p:txBody>
      </p:sp>
      <p:pic>
        <p:nvPicPr>
          <p:cNvPr id="5" name="Content Placeholder 4" descr="A screenshot of a math problem&#10;&#10;Description automatically generated">
            <a:extLst>
              <a:ext uri="{FF2B5EF4-FFF2-40B4-BE49-F238E27FC236}">
                <a16:creationId xmlns:a16="http://schemas.microsoft.com/office/drawing/2014/main" id="{843AC406-21DB-2BCF-EC63-6DFBCC8913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47122" y="667657"/>
            <a:ext cx="7702249" cy="5776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5698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7F7309-5BD7-17CE-9CEA-A64902A02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Opponent Modeling vs Greedy</a:t>
            </a:r>
          </a:p>
        </p:txBody>
      </p:sp>
      <p:pic>
        <p:nvPicPr>
          <p:cNvPr id="5" name="Content Placeholder 4" descr="A screen shot of a graph&#10;&#10;Description automatically generated">
            <a:extLst>
              <a:ext uri="{FF2B5EF4-FFF2-40B4-BE49-F238E27FC236}">
                <a16:creationId xmlns:a16="http://schemas.microsoft.com/office/drawing/2014/main" id="{C20EAF6C-2207-0EC9-EAA5-ED3C4A5FA1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029164"/>
            <a:ext cx="6780700" cy="4797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8570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85F7F5-F56D-08F7-1C7E-2AB590CD7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Opponent Modeling vs Mixed Policy</a:t>
            </a:r>
          </a:p>
        </p:txBody>
      </p:sp>
      <p:pic>
        <p:nvPicPr>
          <p:cNvPr id="5" name="Content Placeholder 4" descr="A screen shot of a graph&#10;&#10;Description automatically generated">
            <a:extLst>
              <a:ext uri="{FF2B5EF4-FFF2-40B4-BE49-F238E27FC236}">
                <a16:creationId xmlns:a16="http://schemas.microsoft.com/office/drawing/2014/main" id="{A448CFBD-C1E9-C6C7-250A-B90498464F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054591"/>
            <a:ext cx="6780700" cy="47464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427F43-F31D-F713-5258-74CD0C9AA4A2}"/>
              </a:ext>
            </a:extLst>
          </p:cNvPr>
          <p:cNvSpPr txBox="1"/>
          <p:nvPr/>
        </p:nvSpPr>
        <p:spPr>
          <a:xfrm>
            <a:off x="870857" y="5297714"/>
            <a:ext cx="264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Opponent Modeling wins 84.2% of the time</a:t>
            </a:r>
          </a:p>
        </p:txBody>
      </p:sp>
    </p:spTree>
    <p:extLst>
      <p:ext uri="{BB962C8B-B14F-4D97-AF65-F5344CB8AC3E}">
        <p14:creationId xmlns:p14="http://schemas.microsoft.com/office/powerpoint/2010/main" val="4077880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AAD807-A02F-A7E6-BFE7-06F9A3F45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Min-Max approach(Brute force enumeration)</a:t>
            </a:r>
          </a:p>
        </p:txBody>
      </p:sp>
      <p:pic>
        <p:nvPicPr>
          <p:cNvPr id="5" name="Content Placeholder 4" descr="A white paper with black text&#10;&#10;Description automatically generated">
            <a:extLst>
              <a:ext uri="{FF2B5EF4-FFF2-40B4-BE49-F238E27FC236}">
                <a16:creationId xmlns:a16="http://schemas.microsoft.com/office/drawing/2014/main" id="{E417A55D-2A5D-47CD-38D3-3785820702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46551" y="1602293"/>
            <a:ext cx="7059738" cy="3653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089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E4B9F7-ED87-B9AF-7436-38578B23E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Opponent Modeling vs Optimal Policy</a:t>
            </a:r>
          </a:p>
        </p:txBody>
      </p:sp>
      <p:pic>
        <p:nvPicPr>
          <p:cNvPr id="5" name="Content Placeholder 4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640B1954-B86E-C4B2-9865-22FE00EEA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190205"/>
            <a:ext cx="6780700" cy="44752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AAEAF2-7C3C-B228-21CB-C318B99F2E22}"/>
              </a:ext>
            </a:extLst>
          </p:cNvPr>
          <p:cNvSpPr txBox="1"/>
          <p:nvPr/>
        </p:nvSpPr>
        <p:spPr>
          <a:xfrm>
            <a:off x="1028700" y="5301016"/>
            <a:ext cx="17435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Opponent Modeling wins 54.6% of the time</a:t>
            </a:r>
          </a:p>
        </p:txBody>
      </p:sp>
    </p:spTree>
    <p:extLst>
      <p:ext uri="{BB962C8B-B14F-4D97-AF65-F5344CB8AC3E}">
        <p14:creationId xmlns:p14="http://schemas.microsoft.com/office/powerpoint/2010/main" val="26336276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ce and pins on a board game">
            <a:extLst>
              <a:ext uri="{FF2B5EF4-FFF2-40B4-BE49-F238E27FC236}">
                <a16:creationId xmlns:a16="http://schemas.microsoft.com/office/drawing/2014/main" id="{3BCF9EDF-D010-2E07-2969-EF79E05BF36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5413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93F336-A6EB-0967-E1FA-AFB9C5F1F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Reflection on why Q-learning might not work in energy game but still works for RPS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40C044-A8B1-27FE-4715-4288A0912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RPS is extremely simple, and its actions are symmetric</a:t>
            </a:r>
          </a:p>
          <a:p>
            <a:r>
              <a:rPr lang="en-US" dirty="0"/>
              <a:t>Q-Learning is not stable in non-stationary environment like this one, Q-learning favors pure strategies rather than stochastic strategies. </a:t>
            </a:r>
          </a:p>
          <a:p>
            <a:r>
              <a:rPr lang="en-US" dirty="0"/>
              <a:t>My Takeaways: Improved my  math modeling </a:t>
            </a:r>
            <a:r>
              <a:rPr lang="en-US"/>
              <a:t>ability;Get</a:t>
            </a:r>
            <a:r>
              <a:rPr lang="en-US" dirty="0"/>
              <a:t> to implement Q-learning and deepen my understanding on when to apply it; Get to learn and implement Opponent-Modeling</a:t>
            </a:r>
          </a:p>
          <a:p>
            <a:r>
              <a:rPr lang="en-US" dirty="0"/>
              <a:t>Thanks for watching!</a:t>
            </a:r>
          </a:p>
        </p:txBody>
      </p:sp>
    </p:spTree>
    <p:extLst>
      <p:ext uri="{BB962C8B-B14F-4D97-AF65-F5344CB8AC3E}">
        <p14:creationId xmlns:p14="http://schemas.microsoft.com/office/powerpoint/2010/main" val="2934491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6E5EB-ADB4-E6E7-D587-BE382D53D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Motivation and Game Description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F88683E-6A37-96FE-50A0-7714F5906B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9914736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13080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266402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270175"/>
            <a:ext cx="12185331" cy="1590742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lumMod val="50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5265546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3335" y="5263483"/>
            <a:ext cx="12192000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5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5C63E6-1858-6E26-4EEC-50120D50E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5510253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Math model of this Game</a:t>
            </a:r>
          </a:p>
        </p:txBody>
      </p:sp>
      <p:pic>
        <p:nvPicPr>
          <p:cNvPr id="5" name="Picture 4" descr="A white paper with black text&#10;&#10;Description automatically generated">
            <a:extLst>
              <a:ext uri="{FF2B5EF4-FFF2-40B4-BE49-F238E27FC236}">
                <a16:creationId xmlns:a16="http://schemas.microsoft.com/office/drawing/2014/main" id="{01F48DDC-7F60-1163-2F03-928CB3BDC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657" y="312036"/>
            <a:ext cx="6903584" cy="345179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73EEC-650E-BB26-1D0F-F63B3B738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6251" y="4077049"/>
            <a:ext cx="8332826" cy="1119982"/>
          </a:xfrm>
        </p:spPr>
        <p:txBody>
          <a:bodyPr anchor="ctr">
            <a:normAutofit/>
          </a:bodyPr>
          <a:lstStyle/>
          <a:p>
            <a:r>
              <a:rPr lang="en-US" sz="2000" dirty="0">
                <a:effectLst/>
                <a:latin typeface="Helvetica" pitchFamily="2" charset="0"/>
              </a:rPr>
              <a:t>G= (S,A1,A2,P,r,</a:t>
            </a:r>
            <a:r>
              <a:rPr lang="el-GR" sz="2000" dirty="0">
                <a:effectLst/>
                <a:latin typeface="Helvetica" pitchFamily="2" charset="0"/>
              </a:rPr>
              <a:t>γ)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57045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266402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270175"/>
            <a:ext cx="12185331" cy="1590742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lumMod val="50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5265546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3335" y="5263483"/>
            <a:ext cx="12192000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5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874F10-4AF0-4BC0-D746-0587211F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5510253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Math model of this Game</a:t>
            </a:r>
          </a:p>
        </p:txBody>
      </p:sp>
      <p:pic>
        <p:nvPicPr>
          <p:cNvPr id="5" name="Content Placeholder 4" descr="A white paper with black text&#10;&#10;Description automatically generated">
            <a:extLst>
              <a:ext uri="{FF2B5EF4-FFF2-40B4-BE49-F238E27FC236}">
                <a16:creationId xmlns:a16="http://schemas.microsoft.com/office/drawing/2014/main" id="{00403191-37E6-7763-42A5-12F994660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0256" y="628203"/>
            <a:ext cx="8516373" cy="4322058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9A601DE-692D-5BAA-8A3D-DC03E2A78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0256" y="3833199"/>
            <a:ext cx="8332826" cy="1119982"/>
          </a:xfrm>
        </p:spPr>
        <p:txBody>
          <a:bodyPr anchor="ctr">
            <a:normAutofit/>
          </a:bodyPr>
          <a:lstStyle/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315812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85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2B3290A-D3BF-4B87-B55B-FD9A98B49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9030" cy="1576446"/>
            <a:chOff x="0" y="0"/>
            <a:chExt cx="12192002" cy="157644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33A715A-0686-440A-8F40-441B42A66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761657F-19F2-425B-B7E9-0118CD13C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27B6634-79D3-4EDD-A77A-1065D6F3A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27450DF-60E0-6668-77C2-04FF68339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319314"/>
            <a:ext cx="9477377" cy="1030515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Math model of this Game</a:t>
            </a:r>
          </a:p>
        </p:txBody>
      </p:sp>
      <p:pic>
        <p:nvPicPr>
          <p:cNvPr id="5" name="Content Placeholder 4" descr="A math formula with black text&#10;&#10;Description automatically generated">
            <a:extLst>
              <a:ext uri="{FF2B5EF4-FFF2-40B4-BE49-F238E27FC236}">
                <a16:creationId xmlns:a16="http://schemas.microsoft.com/office/drawing/2014/main" id="{151BE7A4-C656-E190-3483-B0AB81B161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18" y="2523988"/>
            <a:ext cx="5873893" cy="2143970"/>
          </a:xfrm>
          <a:prstGeom prst="rect">
            <a:avLst/>
          </a:prstGeom>
        </p:spPr>
      </p:pic>
      <p:pic>
        <p:nvPicPr>
          <p:cNvPr id="7" name="Picture 6" descr="A math equation with numbers and symbols&#10;&#10;Description automatically generated with medium confidence">
            <a:extLst>
              <a:ext uri="{FF2B5EF4-FFF2-40B4-BE49-F238E27FC236}">
                <a16:creationId xmlns:a16="http://schemas.microsoft.com/office/drawing/2014/main" id="{03DDCE44-C9D1-64E3-8AAC-E45A2FF95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4185" y="2738918"/>
            <a:ext cx="6014422" cy="1714109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2300B67-C917-CC03-07AC-4D83E2C8C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8" y="5070346"/>
            <a:ext cx="9496427" cy="1385266"/>
          </a:xfrm>
        </p:spPr>
        <p:txBody>
          <a:bodyPr>
            <a:normAutofit/>
          </a:bodyPr>
          <a:lstStyle/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401472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7C1E5815-D54C-487F-A054-6D4930ADE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artoon characters of a red and blue monster&#10;&#10;Description automatically generated">
            <a:extLst>
              <a:ext uri="{FF2B5EF4-FFF2-40B4-BE49-F238E27FC236}">
                <a16:creationId xmlns:a16="http://schemas.microsoft.com/office/drawing/2014/main" id="{429E4265-4813-0DC9-A981-568A6FE3E1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1364" b="2"/>
          <a:stretch>
            <a:fillRect/>
          </a:stretch>
        </p:blipFill>
        <p:spPr>
          <a:xfrm>
            <a:off x="1028889" y="0"/>
            <a:ext cx="10134221" cy="6858000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208496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2214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C1E5815-D54C-487F-A054-6D4930ADE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artoon characters with horns and a rabbit&#10;&#10;Description automatically generated with medium confidence">
            <a:extLst>
              <a:ext uri="{FF2B5EF4-FFF2-40B4-BE49-F238E27FC236}">
                <a16:creationId xmlns:a16="http://schemas.microsoft.com/office/drawing/2014/main" id="{3453C0AD-29BF-51F5-0010-EF3576D8E2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1364" b="2"/>
          <a:stretch>
            <a:fillRect/>
          </a:stretch>
        </p:blipFill>
        <p:spPr>
          <a:xfrm>
            <a:off x="1028890" y="1"/>
            <a:ext cx="10134219" cy="6857999"/>
          </a:xfrm>
          <a:prstGeom prst="rect">
            <a:avLst/>
          </a:pr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208496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2888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621D2-DD0E-B80D-4DA1-39694BD1A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artoon characters fighting with bubbles&#10;&#10;Description automatically generated">
            <a:extLst>
              <a:ext uri="{FF2B5EF4-FFF2-40B4-BE49-F238E27FC236}">
                <a16:creationId xmlns:a16="http://schemas.microsoft.com/office/drawing/2014/main" id="{64562080-49C1-AC2F-5FAA-642CA6B683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2742" y="0"/>
            <a:ext cx="10381058" cy="6920706"/>
          </a:xfrm>
        </p:spPr>
      </p:pic>
    </p:spTree>
    <p:extLst>
      <p:ext uri="{BB962C8B-B14F-4D97-AF65-F5344CB8AC3E}">
        <p14:creationId xmlns:p14="http://schemas.microsoft.com/office/powerpoint/2010/main" val="683422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C1E5815-D54C-487F-A054-6D4930ADE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artoon characters holding yellow balls&#10;&#10;Description automatically generated">
            <a:extLst>
              <a:ext uri="{FF2B5EF4-FFF2-40B4-BE49-F238E27FC236}">
                <a16:creationId xmlns:a16="http://schemas.microsoft.com/office/drawing/2014/main" id="{001492C4-F65F-2929-51F9-633EAFC443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5028" y="-42188"/>
            <a:ext cx="10400564" cy="6942375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208496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440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</TotalTime>
  <Words>288</Words>
  <Application>Microsoft Macintosh PowerPoint</Application>
  <PresentationFormat>Widescreen</PresentationFormat>
  <Paragraphs>26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Aptos</vt:lpstr>
      <vt:lpstr>Aptos Display</vt:lpstr>
      <vt:lpstr>Arial</vt:lpstr>
      <vt:lpstr>Helvetica</vt:lpstr>
      <vt:lpstr>Office Theme</vt:lpstr>
      <vt:lpstr>Solving a Zero-Sum Energy Combat Game</vt:lpstr>
      <vt:lpstr>Motivation and Game Description</vt:lpstr>
      <vt:lpstr>Math model of this Game</vt:lpstr>
      <vt:lpstr>Math model of this Game</vt:lpstr>
      <vt:lpstr>Math model of this Game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Self-Play Q-Learning</vt:lpstr>
      <vt:lpstr>Greedy vs Mixed Policy</vt:lpstr>
      <vt:lpstr>Opponent Modeling</vt:lpstr>
      <vt:lpstr>Opponent Modeling vs Greedy</vt:lpstr>
      <vt:lpstr>Opponent Modeling vs Mixed Policy</vt:lpstr>
      <vt:lpstr>Min-Max approach(Brute force enumeration)</vt:lpstr>
      <vt:lpstr>Opponent Modeling vs Optimal Policy</vt:lpstr>
      <vt:lpstr>Reflection on why Q-learning might not work in energy game but still works for RPS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Solving a Zero-Sum Energy Combat Game</dc:title>
  <dc:creator>Zeyu Liang</dc:creator>
  <cp:lastModifiedBy>Zeyu Liang</cp:lastModifiedBy>
  <cp:revision>2</cp:revision>
  <dcterms:created xsi:type="dcterms:W3CDTF">2025-12-11T03:14:01Z</dcterms:created>
  <dcterms:modified xsi:type="dcterms:W3CDTF">2025-12-11T09:43:22Z</dcterms:modified>
</cp:coreProperties>
</file>

<file path=docProps/thumbnail.jpeg>
</file>